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7" r:id="rId3"/>
    <p:sldId id="283" r:id="rId4"/>
    <p:sldId id="284" r:id="rId5"/>
    <p:sldId id="285" r:id="rId6"/>
    <p:sldId id="274" r:id="rId7"/>
    <p:sldId id="286" r:id="rId8"/>
    <p:sldId id="263" r:id="rId9"/>
    <p:sldId id="276" r:id="rId10"/>
    <p:sldId id="265" r:id="rId11"/>
    <p:sldId id="266" r:id="rId12"/>
    <p:sldId id="267" r:id="rId13"/>
    <p:sldId id="287" r:id="rId14"/>
    <p:sldId id="288" r:id="rId15"/>
    <p:sldId id="277" r:id="rId16"/>
    <p:sldId id="270" r:id="rId17"/>
    <p:sldId id="278" r:id="rId18"/>
    <p:sldId id="280" r:id="rId19"/>
    <p:sldId id="272" r:id="rId20"/>
    <p:sldId id="279" r:id="rId21"/>
    <p:sldId id="281" r:id="rId22"/>
    <p:sldId id="271" r:id="rId23"/>
    <p:sldId id="289" r:id="rId24"/>
    <p:sldId id="268" r:id="rId25"/>
    <p:sldId id="282" r:id="rId26"/>
    <p:sldId id="273" r:id="rId27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 autoAdjust="0"/>
    <p:restoredTop sz="96197"/>
  </p:normalViewPr>
  <p:slideViewPr>
    <p:cSldViewPr snapToGrid="0" snapToObjects="1">
      <p:cViewPr varScale="1">
        <p:scale>
          <a:sx n="93" d="100"/>
          <a:sy n="93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4002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039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1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4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62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860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9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70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0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4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9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6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686C-306C-4E46-BFBA-54429EB83F3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87347" y="2706786"/>
            <a:ext cx="10177463" cy="2989262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VN" sz="4400" dirty="0">
                <a:solidFill>
                  <a:srgbClr val="C00000"/>
                </a:solidFill>
                <a:latin typeface="Helvetica" pitchFamily="2" charset="0"/>
              </a:rPr>
              <a:t>Ca Lâm Sàng</a:t>
            </a:r>
            <a:br>
              <a:rPr lang="en-VN" sz="4400" dirty="0">
                <a:solidFill>
                  <a:srgbClr val="C00000"/>
                </a:solidFill>
              </a:rPr>
            </a:br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 TRỊ </a:t>
            </a:r>
            <a:r>
              <a:rPr lang="en-VN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TĂNG HUYẾT ÁP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 err="1">
                <a:latin typeface="Helvetica" pitchFamily="2" charset="0"/>
              </a:rPr>
              <a:t>Đối</a:t>
            </a:r>
            <a:r>
              <a:rPr lang="en-US" sz="4000" dirty="0">
                <a:latin typeface="Helvetica" pitchFamily="2" charset="0"/>
              </a:rPr>
              <a:t> </a:t>
            </a:r>
            <a:r>
              <a:rPr lang="en-US" sz="4000" dirty="0" err="1">
                <a:latin typeface="Helvetica" pitchFamily="2" charset="0"/>
              </a:rPr>
              <a:t>tượng</a:t>
            </a:r>
            <a:r>
              <a:rPr lang="en-US" sz="4000" dirty="0">
                <a:latin typeface="Helvetica" pitchFamily="2" charset="0"/>
              </a:rPr>
              <a:t> : Y 6</a:t>
            </a:r>
            <a:br>
              <a:rPr lang="en-US" sz="4000" dirty="0">
                <a:latin typeface="Helvetica" pitchFamily="2" charset="0"/>
              </a:rPr>
            </a:br>
            <a:endParaRPr lang="en-VN" sz="4000" dirty="0">
              <a:latin typeface="Helvetica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98DA4-6038-1749-9DB1-FE7508F2EAA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57288" y="623845"/>
            <a:ext cx="11034712" cy="14811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BỘ MÔN NỘI ĐẠI HỌC Y DƯỢC TPHCM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81337-5321-4840-9C78-9B99759AD7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65" t="42472" r="8870" b="2722"/>
          <a:stretch/>
        </p:blipFill>
        <p:spPr>
          <a:xfrm>
            <a:off x="9112627" y="3868738"/>
            <a:ext cx="3079373" cy="286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88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0A451D-CFB7-5E4B-88D0-078B9679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97" y="283464"/>
            <a:ext cx="10506456" cy="598863"/>
          </a:xfrm>
        </p:spPr>
        <p:txBody>
          <a:bodyPr anchor="b">
            <a:normAutofit/>
          </a:bodyPr>
          <a:lstStyle/>
          <a:p>
            <a:pPr algn="ctr"/>
            <a:r>
              <a:rPr lang="en-VN" sz="3600" dirty="0">
                <a:latin typeface="Arial" panose="020B0604020202020204" pitchFamily="34" charset="0"/>
                <a:cs typeface="Arial" panose="020B0604020202020204" pitchFamily="34" charset="0"/>
              </a:rPr>
              <a:t>CẬN LÂM SÀNG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CỦA BỆNH NHÂN </a:t>
            </a:r>
            <a:endParaRPr lang="en-V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9" name="Content Placeholder 3">
            <a:extLst>
              <a:ext uri="{FF2B5EF4-FFF2-40B4-BE49-F238E27FC236}">
                <a16:creationId xmlns:a16="http://schemas.microsoft.com/office/drawing/2014/main" id="{800FC34E-0CA3-CC43-83F1-C632F8C6D6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1055904"/>
              </p:ext>
            </p:extLst>
          </p:nvPr>
        </p:nvGraphicFramePr>
        <p:xfrm>
          <a:off x="450109" y="936824"/>
          <a:ext cx="10875938" cy="356525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46169">
                  <a:extLst>
                    <a:ext uri="{9D8B030D-6E8A-4147-A177-3AD203B41FA5}">
                      <a16:colId xmlns:a16="http://schemas.microsoft.com/office/drawing/2014/main" val="984259237"/>
                    </a:ext>
                  </a:extLst>
                </a:gridCol>
                <a:gridCol w="1614447">
                  <a:extLst>
                    <a:ext uri="{9D8B030D-6E8A-4147-A177-3AD203B41FA5}">
                      <a16:colId xmlns:a16="http://schemas.microsoft.com/office/drawing/2014/main" val="2035317832"/>
                    </a:ext>
                  </a:extLst>
                </a:gridCol>
                <a:gridCol w="3263914">
                  <a:extLst>
                    <a:ext uri="{9D8B030D-6E8A-4147-A177-3AD203B41FA5}">
                      <a16:colId xmlns:a16="http://schemas.microsoft.com/office/drawing/2014/main" val="408467226"/>
                    </a:ext>
                  </a:extLst>
                </a:gridCol>
                <a:gridCol w="3351408">
                  <a:extLst>
                    <a:ext uri="{9D8B030D-6E8A-4147-A177-3AD203B41FA5}">
                      <a16:colId xmlns:a16="http://schemas.microsoft.com/office/drawing/2014/main" val="1962192022"/>
                    </a:ext>
                  </a:extLst>
                </a:gridCol>
              </a:tblGrid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100" dirty="0">
                          <a:effectLst/>
                        </a:rPr>
                        <a:t>CÔNG THỨC MÁU </a:t>
                      </a:r>
                      <a:endParaRPr lang="en-VN" sz="19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100" dirty="0" err="1">
                          <a:effectLst/>
                        </a:rPr>
                        <a:t>Kết</a:t>
                      </a:r>
                      <a:r>
                        <a:rPr lang="en-US" sz="2100" dirty="0">
                          <a:effectLst/>
                        </a:rPr>
                        <a:t> </a:t>
                      </a:r>
                      <a:r>
                        <a:rPr lang="en-US" sz="2100" dirty="0" err="1">
                          <a:effectLst/>
                        </a:rPr>
                        <a:t>quả</a:t>
                      </a:r>
                      <a:endParaRPr lang="en-VN" sz="19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100" dirty="0" err="1">
                          <a:effectLst/>
                        </a:rPr>
                        <a:t>Đơn</a:t>
                      </a:r>
                      <a:r>
                        <a:rPr lang="en-US" sz="2100" dirty="0">
                          <a:effectLst/>
                        </a:rPr>
                        <a:t> </a:t>
                      </a:r>
                      <a:r>
                        <a:rPr lang="en-US" sz="2100" dirty="0" err="1">
                          <a:effectLst/>
                        </a:rPr>
                        <a:t>vị</a:t>
                      </a:r>
                      <a:endParaRPr lang="en-VN" sz="19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100">
                          <a:effectLst/>
                        </a:rPr>
                        <a:t>Chỉ số bình thường</a:t>
                      </a:r>
                      <a:endParaRPr lang="en-VN" sz="19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1921157457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RBC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</a:t>
                      </a:r>
                      <a:r>
                        <a:rPr lang="vi-VN" sz="1600" dirty="0">
                          <a:effectLst/>
                        </a:rPr>
                        <a:t>,08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T/L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3.8-5.5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3422041855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HGB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128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g/L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120-17</a:t>
                      </a:r>
                      <a:r>
                        <a:rPr lang="vi-VN" sz="1600">
                          <a:effectLst/>
                        </a:rPr>
                        <a:t>5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4146566776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MCV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90,4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fL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78-100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2471898067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MCH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30</a:t>
                      </a:r>
                      <a:r>
                        <a:rPr lang="vi-VN" sz="1600" dirty="0">
                          <a:effectLst/>
                        </a:rPr>
                        <a:t>,6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pg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r>
                        <a:rPr lang="vi-VN" sz="1600">
                          <a:effectLst/>
                        </a:rPr>
                        <a:t>6,7-30,7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2649597417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MCHC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342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g/L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315-355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1713074829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WBC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6,97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673735" algn="ctr"/>
                          <a:tab pos="1347470" algn="r"/>
                        </a:tabLst>
                      </a:pPr>
                      <a:r>
                        <a:rPr lang="en-US" sz="1600" dirty="0">
                          <a:effectLst/>
                        </a:rPr>
                        <a:t>	. G/L	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4-10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198699800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%NEU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600">
                          <a:effectLst/>
                        </a:rPr>
                        <a:t>55,5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%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45-75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2318236458"/>
                  </a:ext>
                </a:extLst>
              </a:tr>
              <a:tr h="3961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PLT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309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G/L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</a:rPr>
                        <a:t>150-450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13903" marR="113903" marT="0" marB="0"/>
                </a:tc>
                <a:extLst>
                  <a:ext uri="{0D108BD9-81ED-4DB2-BD59-A6C34878D82A}">
                    <a16:rowId xmlns:a16="http://schemas.microsoft.com/office/drawing/2014/main" val="696535135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A48C092-540A-43B2-B63E-78CB295444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1340083"/>
              </p:ext>
            </p:extLst>
          </p:nvPr>
        </p:nvGraphicFramePr>
        <p:xfrm>
          <a:off x="450109" y="4697772"/>
          <a:ext cx="10875938" cy="19869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9879">
                  <a:extLst>
                    <a:ext uri="{9D8B030D-6E8A-4147-A177-3AD203B41FA5}">
                      <a16:colId xmlns:a16="http://schemas.microsoft.com/office/drawing/2014/main" val="2501197237"/>
                    </a:ext>
                  </a:extLst>
                </a:gridCol>
                <a:gridCol w="1589861">
                  <a:extLst>
                    <a:ext uri="{9D8B030D-6E8A-4147-A177-3AD203B41FA5}">
                      <a16:colId xmlns:a16="http://schemas.microsoft.com/office/drawing/2014/main" val="1140778423"/>
                    </a:ext>
                  </a:extLst>
                </a:gridCol>
                <a:gridCol w="3248647">
                  <a:extLst>
                    <a:ext uri="{9D8B030D-6E8A-4147-A177-3AD203B41FA5}">
                      <a16:colId xmlns:a16="http://schemas.microsoft.com/office/drawing/2014/main" val="1998627624"/>
                    </a:ext>
                  </a:extLst>
                </a:gridCol>
                <a:gridCol w="3367551">
                  <a:extLst>
                    <a:ext uri="{9D8B030D-6E8A-4147-A177-3AD203B41FA5}">
                      <a16:colId xmlns:a16="http://schemas.microsoft.com/office/drawing/2014/main" val="2395362343"/>
                    </a:ext>
                  </a:extLst>
                </a:gridCol>
              </a:tblGrid>
              <a:tr h="4967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Ion </a:t>
                      </a:r>
                      <a:r>
                        <a:rPr lang="en-US" sz="1600" dirty="0" err="1">
                          <a:effectLst/>
                        </a:rPr>
                        <a:t>đồ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dirty="0" err="1">
                          <a:effectLst/>
                        </a:rPr>
                        <a:t>máu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Kết quả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 err="1">
                          <a:effectLst/>
                        </a:rPr>
                        <a:t>Đơn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dirty="0" err="1">
                          <a:effectLst/>
                        </a:rPr>
                        <a:t>vị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Chỉ số bình thường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extLst>
                  <a:ext uri="{0D108BD9-81ED-4DB2-BD59-A6C34878D82A}">
                    <a16:rowId xmlns:a16="http://schemas.microsoft.com/office/drawing/2014/main" val="1587544485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Na+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140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mmol/L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13</a:t>
                      </a:r>
                      <a:r>
                        <a:rPr lang="vi-VN" sz="1600" dirty="0">
                          <a:effectLst/>
                        </a:rPr>
                        <a:t>6</a:t>
                      </a:r>
                      <a:r>
                        <a:rPr lang="en-US" sz="1600" dirty="0">
                          <a:effectLst/>
                        </a:rPr>
                        <a:t>-1</a:t>
                      </a:r>
                      <a:r>
                        <a:rPr lang="vi-VN" sz="1600" dirty="0">
                          <a:effectLst/>
                        </a:rPr>
                        <a:t>46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extLst>
                  <a:ext uri="{0D108BD9-81ED-4DB2-BD59-A6C34878D82A}">
                    <a16:rowId xmlns:a16="http://schemas.microsoft.com/office/drawing/2014/main" val="4002210809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K+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4</a:t>
                      </a:r>
                      <a:r>
                        <a:rPr lang="vi-VN" sz="1600" dirty="0">
                          <a:effectLst/>
                        </a:rPr>
                        <a:t>,86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mmol/L</a:t>
                      </a:r>
                      <a:endParaRPr lang="en-VN" sz="16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3</a:t>
                      </a:r>
                      <a:r>
                        <a:rPr lang="vi-VN" sz="1600" dirty="0">
                          <a:effectLst/>
                        </a:rPr>
                        <a:t>,4</a:t>
                      </a:r>
                      <a:r>
                        <a:rPr lang="en-US" sz="1600" dirty="0">
                          <a:effectLst/>
                        </a:rPr>
                        <a:t>-5</a:t>
                      </a:r>
                      <a:r>
                        <a:rPr lang="vi-VN" sz="1600" dirty="0">
                          <a:effectLst/>
                        </a:rPr>
                        <a:t>,1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extLst>
                  <a:ext uri="{0D108BD9-81ED-4DB2-BD59-A6C34878D82A}">
                    <a16:rowId xmlns:a16="http://schemas.microsoft.com/office/drawing/2014/main" val="3768447923"/>
                  </a:ext>
                </a:extLst>
              </a:tr>
              <a:tr h="4967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 err="1">
                          <a:effectLst/>
                        </a:rPr>
                        <a:t>Calci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dirty="0" err="1">
                          <a:effectLst/>
                        </a:rPr>
                        <a:t>toàn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dirty="0" err="1">
                          <a:effectLst/>
                        </a:rPr>
                        <a:t>phần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r>
                        <a:rPr lang="vi-VN" sz="1600" dirty="0">
                          <a:effectLst/>
                        </a:rPr>
                        <a:t>,16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mmol/L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r>
                        <a:rPr lang="vi-VN" sz="1600" dirty="0">
                          <a:effectLst/>
                        </a:rPr>
                        <a:t>,</a:t>
                      </a:r>
                      <a:r>
                        <a:rPr lang="en-US" sz="1600" dirty="0">
                          <a:effectLst/>
                        </a:rPr>
                        <a:t>10 – 2</a:t>
                      </a:r>
                      <a:r>
                        <a:rPr lang="vi-VN" sz="1600" dirty="0">
                          <a:effectLst/>
                        </a:rPr>
                        <a:t>,</a:t>
                      </a:r>
                      <a:r>
                        <a:rPr lang="en-US" sz="1600" dirty="0">
                          <a:effectLst/>
                        </a:rPr>
                        <a:t>55</a:t>
                      </a:r>
                      <a:endParaRPr lang="en-VN" sz="16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161079" marR="161079" marT="0" marB="0"/>
                </a:tc>
                <a:extLst>
                  <a:ext uri="{0D108BD9-81ED-4DB2-BD59-A6C34878D82A}">
                    <a16:rowId xmlns:a16="http://schemas.microsoft.com/office/drawing/2014/main" val="531111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84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87C699-C2FB-6443-B112-1D1CBC43AF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1853476"/>
              </p:ext>
            </p:extLst>
          </p:nvPr>
        </p:nvGraphicFramePr>
        <p:xfrm>
          <a:off x="527234" y="1139954"/>
          <a:ext cx="11129029" cy="47068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03172">
                  <a:extLst>
                    <a:ext uri="{9D8B030D-6E8A-4147-A177-3AD203B41FA5}">
                      <a16:colId xmlns:a16="http://schemas.microsoft.com/office/drawing/2014/main" val="2180175696"/>
                    </a:ext>
                  </a:extLst>
                </a:gridCol>
                <a:gridCol w="2052546">
                  <a:extLst>
                    <a:ext uri="{9D8B030D-6E8A-4147-A177-3AD203B41FA5}">
                      <a16:colId xmlns:a16="http://schemas.microsoft.com/office/drawing/2014/main" val="320143871"/>
                    </a:ext>
                  </a:extLst>
                </a:gridCol>
                <a:gridCol w="2711671">
                  <a:extLst>
                    <a:ext uri="{9D8B030D-6E8A-4147-A177-3AD203B41FA5}">
                      <a16:colId xmlns:a16="http://schemas.microsoft.com/office/drawing/2014/main" val="3781693380"/>
                    </a:ext>
                  </a:extLst>
                </a:gridCol>
                <a:gridCol w="3961640">
                  <a:extLst>
                    <a:ext uri="{9D8B030D-6E8A-4147-A177-3AD203B41FA5}">
                      <a16:colId xmlns:a16="http://schemas.microsoft.com/office/drawing/2014/main" val="805257452"/>
                    </a:ext>
                  </a:extLst>
                </a:gridCol>
              </a:tblGrid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</a:rPr>
                        <a:t>Tên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xét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nghiệm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</a:rPr>
                        <a:t>Kết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quả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</a:rPr>
                        <a:t>Đơn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vị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 err="1">
                          <a:effectLst/>
                        </a:rPr>
                        <a:t>Chỉ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số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bình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thường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849255692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Đường huyết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14.6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mmol/L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3,9-6,4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116395980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HbA1 C 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8.8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%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&lt; 6 %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3001092066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Creatinin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0.96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mg/dL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</a:rPr>
                        <a:t>Nam 0,72-1,18, Nữ 0,55-1,02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1604965684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eGFR(CKD-EPI)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64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mL/min</a:t>
                      </a:r>
                      <a:r>
                        <a:rPr lang="vi-VN" sz="1800">
                          <a:effectLst/>
                        </a:rPr>
                        <a:t>/1,73 m</a:t>
                      </a:r>
                      <a:r>
                        <a:rPr lang="vi-VN" sz="1800" baseline="30000">
                          <a:effectLst/>
                        </a:rPr>
                        <a:t>2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  <a:sym typeface="Symbol" pitchFamily="2" charset="2"/>
                        </a:rPr>
                        <a:t></a:t>
                      </a:r>
                      <a:r>
                        <a:rPr lang="vi-VN" sz="1800">
                          <a:effectLst/>
                        </a:rPr>
                        <a:t>6</a:t>
                      </a:r>
                      <a:r>
                        <a:rPr lang="en-US" sz="1800">
                          <a:effectLst/>
                        </a:rPr>
                        <a:t>0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3817298972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Acid uric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673100" algn="ctr"/>
                        </a:tabLst>
                      </a:pPr>
                      <a:r>
                        <a:rPr lang="vi-VN" sz="1800">
                          <a:effectLst/>
                        </a:rPr>
                        <a:t>3,6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mg/dL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Nam: 3</a:t>
                      </a:r>
                      <a:r>
                        <a:rPr lang="vi-VN" sz="1800">
                          <a:effectLst/>
                        </a:rPr>
                        <a:t>,</a:t>
                      </a:r>
                      <a:r>
                        <a:rPr lang="en-US" sz="1800">
                          <a:effectLst/>
                        </a:rPr>
                        <a:t>5 – 7</a:t>
                      </a:r>
                      <a:r>
                        <a:rPr lang="vi-VN" sz="1800">
                          <a:effectLst/>
                        </a:rPr>
                        <a:t>,</a:t>
                      </a:r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vi-VN" sz="1800">
                          <a:effectLst/>
                        </a:rPr>
                        <a:t>, </a:t>
                      </a:r>
                      <a:r>
                        <a:rPr lang="en-US" sz="1800">
                          <a:effectLst/>
                        </a:rPr>
                        <a:t>Nữ: 2</a:t>
                      </a:r>
                      <a:r>
                        <a:rPr lang="vi-VN" sz="1800">
                          <a:effectLst/>
                        </a:rPr>
                        <a:t>,</a:t>
                      </a:r>
                      <a:r>
                        <a:rPr lang="en-US" sz="1800">
                          <a:effectLst/>
                        </a:rPr>
                        <a:t>6 – 6</a:t>
                      </a:r>
                      <a:r>
                        <a:rPr lang="vi-VN" sz="1800">
                          <a:effectLst/>
                        </a:rPr>
                        <a:t>,</a:t>
                      </a:r>
                      <a:r>
                        <a:rPr lang="en-US" sz="1800">
                          <a:effectLst/>
                        </a:rPr>
                        <a:t>0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extLst>
                  <a:ext uri="{0D108BD9-81ED-4DB2-BD59-A6C34878D82A}">
                    <a16:rowId xmlns:a16="http://schemas.microsoft.com/office/drawing/2014/main" val="3654431141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TSH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673100" algn="ctr"/>
                        </a:tabLst>
                      </a:pPr>
                      <a:r>
                        <a:rPr lang="vi-VN" sz="1800">
                          <a:effectLst/>
                        </a:rPr>
                        <a:t>1,37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mIU/L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0,35-4,94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 anchor="ctr"/>
                </a:tc>
                <a:extLst>
                  <a:ext uri="{0D108BD9-81ED-4DB2-BD59-A6C34878D82A}">
                    <a16:rowId xmlns:a16="http://schemas.microsoft.com/office/drawing/2014/main" val="1382302142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Cholesterol</a:t>
                      </a:r>
                      <a:r>
                        <a:rPr lang="vi-VN" sz="1800">
                          <a:effectLst/>
                        </a:rPr>
                        <a:t> TP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673100" algn="ctr"/>
                        </a:tabLst>
                      </a:pPr>
                      <a:r>
                        <a:rPr lang="vi-VN" sz="1800">
                          <a:effectLst/>
                        </a:rPr>
                        <a:t>4,01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mmol/L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3,9-5,2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3854896581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HDL cholesterol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1,65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mmol/L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&gt; </a:t>
                      </a:r>
                      <a:r>
                        <a:rPr lang="vi-VN" sz="1800">
                          <a:effectLst/>
                        </a:rPr>
                        <a:t>0,9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764464923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LDL cholesterol 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2,09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mmol/L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&lt; </a:t>
                      </a:r>
                      <a:r>
                        <a:rPr lang="vi-VN" sz="1800">
                          <a:effectLst/>
                        </a:rPr>
                        <a:t>3,4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1467615975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Triglyceride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0,79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mg/dl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0,46-1,88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1822511908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ALT(SGPT)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673100" algn="ctr"/>
                        </a:tabLst>
                      </a:pPr>
                      <a:r>
                        <a:rPr lang="vi-VN" sz="1800">
                          <a:effectLst/>
                        </a:rPr>
                        <a:t>26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U/L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Nam &lt;40, Nữ &lt;31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3552999092"/>
                  </a:ext>
                </a:extLst>
              </a:tr>
              <a:tr h="36206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AST(SGOT)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>
                          <a:effectLst/>
                        </a:rPr>
                        <a:t>17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U/L</a:t>
                      </a:r>
                      <a:endParaRPr lang="en-VN" sz="18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vi-VN" sz="1800" dirty="0">
                          <a:effectLst/>
                        </a:rPr>
                        <a:t>Nam &lt;41, Nữ &lt;31</a:t>
                      </a:r>
                      <a:endParaRPr lang="en-VN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9089" marR="79089" marT="0" marB="0"/>
                </a:tc>
                <a:extLst>
                  <a:ext uri="{0D108BD9-81ED-4DB2-BD59-A6C34878D82A}">
                    <a16:rowId xmlns:a16="http://schemas.microsoft.com/office/drawing/2014/main" val="519427293"/>
                  </a:ext>
                </a:extLst>
              </a:tr>
            </a:tbl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4A534E4A-3F8F-44A5-80BD-0FDFB37DB45B}"/>
              </a:ext>
            </a:extLst>
          </p:cNvPr>
          <p:cNvSpPr txBox="1">
            <a:spLocks/>
          </p:cNvSpPr>
          <p:nvPr/>
        </p:nvSpPr>
        <p:spPr>
          <a:xfrm>
            <a:off x="1070997" y="391204"/>
            <a:ext cx="10506456" cy="5988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VN" sz="3600" dirty="0">
                <a:latin typeface="Arial" panose="020B0604020202020204" pitchFamily="34" charset="0"/>
                <a:cs typeface="Arial" panose="020B0604020202020204" pitchFamily="34" charset="0"/>
              </a:rPr>
              <a:t>CẬN LÂM SÀNG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CỦA BỆNH NHÂN </a:t>
            </a:r>
            <a:endParaRPr lang="en-V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6B3EE-28C3-441B-AAA7-9A22595B6414}"/>
              </a:ext>
            </a:extLst>
          </p:cNvPr>
          <p:cNvSpPr txBox="1"/>
          <p:nvPr/>
        </p:nvSpPr>
        <p:spPr>
          <a:xfrm>
            <a:off x="390185" y="6059992"/>
            <a:ext cx="53383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3200" dirty="0">
                <a:latin typeface="Arial" panose="020B0604020202020204" pitchFamily="34" charset="0"/>
                <a:cs typeface="Arial" panose="020B0604020202020204" pitchFamily="34" charset="0"/>
              </a:rPr>
              <a:t>TPTNT</a:t>
            </a:r>
            <a:r>
              <a:rPr lang="en-VN" sz="2400" dirty="0">
                <a:latin typeface="Arial" panose="020B0604020202020204" pitchFamily="34" charset="0"/>
                <a:cs typeface="Arial" panose="020B0604020202020204" pitchFamily="34" charset="0"/>
              </a:rPr>
              <a:t>: chưa phát hiện bất thường</a:t>
            </a:r>
          </a:p>
        </p:txBody>
      </p:sp>
    </p:spTree>
    <p:extLst>
      <p:ext uri="{BB962C8B-B14F-4D97-AF65-F5344CB8AC3E}">
        <p14:creationId xmlns:p14="http://schemas.microsoft.com/office/powerpoint/2010/main" val="2918377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A68E6-FA90-DA45-916B-66B090717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22153"/>
            <a:ext cx="10506456" cy="727293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ĐIỆN TÂM ĐỒ </a:t>
            </a:r>
            <a:endParaRPr lang="en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B5A0E9-EDF7-4BCC-8A2F-EC0F65368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3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3186AAAB-0FD6-4E79-9B29-A99034F32D48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12" y="1239357"/>
            <a:ext cx="11524167" cy="525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89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26174FA-C457-4BE7-AEEC-9CF2DEE54445}"/>
              </a:ext>
            </a:extLst>
          </p:cNvPr>
          <p:cNvSpPr txBox="1">
            <a:spLocks/>
          </p:cNvSpPr>
          <p:nvPr/>
        </p:nvSpPr>
        <p:spPr>
          <a:xfrm>
            <a:off x="521667" y="139012"/>
            <a:ext cx="4229537" cy="98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Siêu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V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124ED27E-C28B-49E1-8CBA-CDBC3BAD0EFC}"/>
              </a:ext>
            </a:extLst>
          </p:cNvPr>
          <p:cNvSpPr txBox="1">
            <a:spLocks/>
          </p:cNvSpPr>
          <p:nvPr/>
        </p:nvSpPr>
        <p:spPr>
          <a:xfrm>
            <a:off x="343988" y="1264118"/>
            <a:ext cx="5238909" cy="357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Dày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đồng tâm thất trái LVMI 143 g/m</a:t>
            </a:r>
            <a:r>
              <a:rPr lang="vi-VN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động nhẹ thành dưới, thành bên</a:t>
            </a:r>
            <a:endParaRPr lang="en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Hở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van ba lá nhẹ VC &lt;3 mm, PAPS=19 mmHg</a:t>
            </a:r>
            <a:endParaRPr lang="en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năng tâm thu thất trái bảo tồn EF (Biplane)= 51%</a:t>
            </a:r>
            <a:endParaRPr lang="en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TAPSE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23 mm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F2691-997D-4CCA-9D58-9AE1BC0A2864}"/>
              </a:ext>
            </a:extLst>
          </p:cNvPr>
          <p:cNvSpPr txBox="1"/>
          <p:nvPr/>
        </p:nvSpPr>
        <p:spPr>
          <a:xfrm>
            <a:off x="6949851" y="335893"/>
            <a:ext cx="4218432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vi-V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Quang </a:t>
            </a:r>
            <a:r>
              <a:rPr 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phổi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8F3803-E8AD-4996-A3C8-C5B09C359665}"/>
              </a:ext>
            </a:extLst>
          </p:cNvPr>
          <p:cNvSpPr/>
          <p:nvPr/>
        </p:nvSpPr>
        <p:spPr>
          <a:xfrm>
            <a:off x="467878" y="5647940"/>
            <a:ext cx="11889764" cy="4924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gắng</a:t>
            </a:r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sức</a:t>
            </a:r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dương</a:t>
            </a:r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2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ưng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chưa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đồng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chụp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vành</a:t>
            </a:r>
            <a:endParaRPr lang="en-US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 descr="A close-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DA18F0C7-0346-3841-96E1-54C0EB10F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105" y="1030607"/>
            <a:ext cx="47625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789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Picture 20" descr="Desk with stethoscope and computer keyboard">
            <a:extLst>
              <a:ext uri="{FF2B5EF4-FFF2-40B4-BE49-F238E27FC236}">
                <a16:creationId xmlns:a16="http://schemas.microsoft.com/office/drawing/2014/main" id="{B2BFBC89-622A-447A-BAED-BF89B1F65A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8" b="15172"/>
          <a:stretch/>
        </p:blipFill>
        <p:spPr>
          <a:xfrm>
            <a:off x="-5508" y="0"/>
            <a:ext cx="12191977" cy="685802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527E8E-EE12-4496-9444-681C60002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29" y="3989842"/>
            <a:ext cx="7560235" cy="254755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Chẩn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đoán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8FE9F5-4C41-46BF-8B12-5CE688BA4962}"/>
              </a:ext>
            </a:extLst>
          </p:cNvPr>
          <p:cNvSpPr txBox="1"/>
          <p:nvPr/>
        </p:nvSpPr>
        <p:spPr>
          <a:xfrm>
            <a:off x="352610" y="832967"/>
            <a:ext cx="6170706" cy="1830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cận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sàng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ở BN </a:t>
            </a:r>
            <a:r>
              <a:rPr lang="en-US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? 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8864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F940407-825B-4CD2-A309-56BA43785910}"/>
              </a:ext>
            </a:extLst>
          </p:cNvPr>
          <p:cNvSpPr txBox="1">
            <a:spLocks/>
          </p:cNvSpPr>
          <p:nvPr/>
        </p:nvSpPr>
        <p:spPr>
          <a:xfrm>
            <a:off x="566928" y="1640719"/>
            <a:ext cx="3602736" cy="342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36CB0E-F54D-4F4A-BBA3-7ADB09410B75}"/>
              </a:ext>
            </a:extLst>
          </p:cNvPr>
          <p:cNvSpPr txBox="1"/>
          <p:nvPr/>
        </p:nvSpPr>
        <p:spPr>
          <a:xfrm>
            <a:off x="4960419" y="681675"/>
            <a:ext cx="7080530" cy="5346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228600"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mức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ban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mức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3.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hiến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endParaRPr lang="en-US" sz="20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2286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lựa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khởi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endParaRPr lang="en-US" sz="20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2286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Thay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endParaRPr lang="en-US" sz="20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2286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endParaRPr lang="en-US" sz="20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2286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Cá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0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endParaRPr lang="en-US" sz="20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4.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tác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phụ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 </a:t>
            </a:r>
          </a:p>
          <a:p>
            <a:pPr lv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soát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yếu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tố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kèm</a:t>
            </a:r>
            <a:r>
              <a:rPr lang="en-US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8971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88C69-53AE-4745-9E13-EDA4CA0FA2E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78075" y="138113"/>
            <a:ext cx="9813925" cy="679450"/>
          </a:xfrm>
        </p:spPr>
        <p:txBody>
          <a:bodyPr>
            <a:normAutofit/>
          </a:bodyPr>
          <a:lstStyle/>
          <a:p>
            <a:r>
              <a:rPr lang="en-VN" sz="2800" dirty="0">
                <a:latin typeface="Helvetica" pitchFamily="2" charset="0"/>
              </a:rPr>
              <a:t>PHÂN TẦNG NGUY CƠ</a:t>
            </a:r>
            <a:r>
              <a:rPr lang="en-US" sz="2800" dirty="0">
                <a:latin typeface="Helvetica" pitchFamily="2" charset="0"/>
              </a:rPr>
              <a:t> Ở BN TĂNG HUYẾT ÁP</a:t>
            </a:r>
            <a:endParaRPr lang="en-VN" sz="2800" dirty="0">
              <a:latin typeface="Helvetica" pitchFamily="2" charset="0"/>
            </a:endParaRP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41F39791-B4A7-EC4D-A675-6CAC38F352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8" t="12866" r="1039" b="1698"/>
          <a:stretch/>
        </p:blipFill>
        <p:spPr>
          <a:xfrm>
            <a:off x="418353" y="817906"/>
            <a:ext cx="11403105" cy="52634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12537F-B893-4511-A471-A007D654B03A}"/>
              </a:ext>
            </a:extLst>
          </p:cNvPr>
          <p:cNvSpPr/>
          <p:nvPr/>
        </p:nvSpPr>
        <p:spPr>
          <a:xfrm>
            <a:off x="2298428" y="6081322"/>
            <a:ext cx="714157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BN NÀY THUỘC NHÓM NGUY CƠ NÀO ?</a:t>
            </a:r>
          </a:p>
        </p:txBody>
      </p:sp>
    </p:spTree>
    <p:extLst>
      <p:ext uri="{BB962C8B-B14F-4D97-AF65-F5344CB8AC3E}">
        <p14:creationId xmlns:p14="http://schemas.microsoft.com/office/powerpoint/2010/main" val="3179987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D2A5E4-5A48-41BD-B2E6-7409FBF87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637" y="3363474"/>
            <a:ext cx="2863150" cy="1524707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C2B1B77C-033C-4C4A-A73C-C130D0A4C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107" y="79129"/>
            <a:ext cx="7745317" cy="65686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E9BA7F8-2E8C-41CA-9A1C-CDD0A9863F50}"/>
              </a:ext>
            </a:extLst>
          </p:cNvPr>
          <p:cNvSpPr/>
          <p:nvPr/>
        </p:nvSpPr>
        <p:spPr>
          <a:xfrm>
            <a:off x="8484895" y="951938"/>
            <a:ext cx="316323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BN NÀY THUỘC</a:t>
            </a:r>
          </a:p>
          <a:p>
            <a:pPr algn="ctr"/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NHÓM NGUY CƠ NÀO ?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1383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1B25E-C3D4-46B9-9CE4-0E63E82ED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C6F9-D89D-4EBA-AD97-4D0113DF1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5213E758-197D-445E-B5C9-230C69FE8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678" y="945664"/>
            <a:ext cx="7444925" cy="5515312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5D166EA-07F4-4BE5-90BF-86E1D44309C4}"/>
              </a:ext>
            </a:extLst>
          </p:cNvPr>
          <p:cNvSpPr txBox="1">
            <a:spLocks/>
          </p:cNvSpPr>
          <p:nvPr/>
        </p:nvSpPr>
        <p:spPr>
          <a:xfrm>
            <a:off x="908304" y="151616"/>
            <a:ext cx="10515600" cy="794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V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ĐIỀU TRỊ KHÔNG DÙNG THUỐC</a:t>
            </a:r>
          </a:p>
        </p:txBody>
      </p:sp>
    </p:spTree>
    <p:extLst>
      <p:ext uri="{BB962C8B-B14F-4D97-AF65-F5344CB8AC3E}">
        <p14:creationId xmlns:p14="http://schemas.microsoft.com/office/powerpoint/2010/main" val="395394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347210-04E6-3A40-8042-738D79C78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684" y="255620"/>
            <a:ext cx="10515600" cy="794048"/>
          </a:xfrm>
        </p:spPr>
        <p:txBody>
          <a:bodyPr>
            <a:normAutofit/>
          </a:bodyPr>
          <a:lstStyle/>
          <a:p>
            <a:pPr algn="ctr"/>
            <a:r>
              <a:rPr lang="en-VN" sz="3600" dirty="0">
                <a:latin typeface="Helvetica" pitchFamily="2" charset="0"/>
              </a:rPr>
              <a:t>ĐIỀU TRỊ KHÔNG DÙNG THUỐC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B58AB-A04B-BB4D-B340-1E2F6A8CF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315" y="1478519"/>
            <a:ext cx="7185728" cy="3900961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lnSpc>
                <a:spcPct val="160000"/>
              </a:lnSpc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Hạn chế muối: 5-6 g/ngày.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  <a:p>
            <a:pPr marL="342900" lvl="0" indent="-342900">
              <a:lnSpc>
                <a:spcPct val="160000"/>
              </a:lnSpc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Chế độ ăn DASH, ăn nhiều rau quả, trái cây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  <a:p>
            <a:pPr marL="342900" lvl="0" indent="-342900">
              <a:lnSpc>
                <a:spcPct val="160000"/>
              </a:lnSpc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20-30 g ethanol/ngày với nam giới và 10-20 g ethanol/ngày với nữ giới.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  <a:p>
            <a:pPr marL="342900" lvl="0" indent="-342900">
              <a:lnSpc>
                <a:spcPct val="160000"/>
              </a:lnSpc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BMI&lt; 25 kg/m</a:t>
            </a:r>
            <a:r>
              <a:rPr lang="vi-VN" sz="2000" baseline="30000" dirty="0">
                <a:latin typeface="Helvetica" pitchFamily="2" charset="0"/>
                <a:ea typeface="Calibri" panose="020F0502020204030204" pitchFamily="34" charset="0"/>
              </a:rPr>
              <a:t>2</a:t>
            </a: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 và vòng bụng &lt;90 cm (nam) và &lt; 80 cm (nữ).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  <a:p>
            <a:pPr marL="342900" lvl="0" indent="-342900">
              <a:lnSpc>
                <a:spcPct val="160000"/>
              </a:lnSpc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Tập thể dục 30 phút /ngày, 5-7 ngày/tuần.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  <a:p>
            <a:pPr marL="342900" lvl="0" indent="-342900">
              <a:lnSpc>
                <a:spcPct val="160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vi-VN" sz="2000" dirty="0">
                <a:latin typeface="Helvetica" pitchFamily="2" charset="0"/>
                <a:ea typeface="Calibri" panose="020F0502020204030204" pitchFamily="34" charset="0"/>
              </a:rPr>
              <a:t>Cai thuốc lá. </a:t>
            </a:r>
            <a:endParaRPr lang="en-VN" sz="2000" dirty="0">
              <a:effectLst/>
              <a:latin typeface="Helvetica" pitchFamily="2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AE29B-5B3B-402D-9D8B-5CA9ABC20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095" y="1049668"/>
            <a:ext cx="3979425" cy="43953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2FDDE1-4F7A-448F-9426-395476935A82}"/>
              </a:ext>
            </a:extLst>
          </p:cNvPr>
          <p:cNvSpPr/>
          <p:nvPr/>
        </p:nvSpPr>
        <p:spPr>
          <a:xfrm>
            <a:off x="1078397" y="6041167"/>
            <a:ext cx="990635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Hãy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bày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hoạch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sz="2800" b="0" cap="none" spc="0" dirty="0" err="1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2800" b="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0" cap="none" spc="0" dirty="0">
              <a:ln w="0"/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1692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E82C1-35C0-384F-82EC-767CDBE0D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64" y="557333"/>
            <a:ext cx="10168128" cy="1179576"/>
          </a:xfrm>
        </p:spPr>
        <p:txBody>
          <a:bodyPr>
            <a:normAutofit/>
          </a:bodyPr>
          <a:lstStyle/>
          <a:p>
            <a:r>
              <a:rPr lang="en-VN" sz="4800" dirty="0">
                <a:latin typeface="Helvetica" pitchFamily="2" charset="0"/>
              </a:rPr>
              <a:t>MỤC TIÊU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E251C-9367-3F43-88A7-15B0D4E0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728" y="2149123"/>
            <a:ext cx="11277600" cy="2225072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</a:pPr>
            <a:r>
              <a:rPr lang="vi-VN" dirty="0">
                <a:latin typeface="Helvetica" pitchFamily="2" charset="0"/>
              </a:rPr>
              <a:t>Ôn kiến thức Y3-Y4: Chẩn đoán- phân tầng nguy cơ bệnh nhân Tăng huyết áp</a:t>
            </a:r>
            <a:endParaRPr lang="en-VN" dirty="0">
              <a:latin typeface="Helvetica" pitchFamily="2" charset="0"/>
            </a:endParaRPr>
          </a:p>
          <a:p>
            <a:pPr lvl="0">
              <a:lnSpc>
                <a:spcPct val="150000"/>
              </a:lnSpc>
            </a:pPr>
            <a:r>
              <a:rPr lang="vi-VN" dirty="0">
                <a:latin typeface="Helvetica" pitchFamily="2" charset="0"/>
              </a:rPr>
              <a:t>Trình bày chỉ định điều trị tăng huyết áp </a:t>
            </a:r>
          </a:p>
          <a:p>
            <a:pPr lvl="0">
              <a:lnSpc>
                <a:spcPct val="150000"/>
              </a:lnSpc>
            </a:pPr>
            <a:r>
              <a:rPr lang="vi-VN" dirty="0">
                <a:latin typeface="Helvetica" pitchFamily="2" charset="0"/>
              </a:rPr>
              <a:t>Trình bày các thay đổi lối sống trên bệnh nhân tăng huyết áp</a:t>
            </a:r>
          </a:p>
          <a:p>
            <a:pPr lvl="0">
              <a:lnSpc>
                <a:spcPct val="150000"/>
              </a:lnSpc>
            </a:pPr>
            <a:r>
              <a:rPr lang="vi-VN" dirty="0">
                <a:latin typeface="Helvetica" pitchFamily="2" charset="0"/>
              </a:rPr>
              <a:t>Trình bày chỉ định phối hợp thuốc huyết áp</a:t>
            </a:r>
            <a:endParaRPr lang="en-VN" dirty="0">
              <a:latin typeface="Helvetica" pitchFamily="2" charset="0"/>
            </a:endParaRPr>
          </a:p>
          <a:p>
            <a:pPr lvl="0">
              <a:lnSpc>
                <a:spcPct val="150000"/>
              </a:lnSpc>
            </a:pPr>
            <a:r>
              <a:rPr lang="vi-VN" dirty="0">
                <a:latin typeface="Helvetica" pitchFamily="2" charset="0"/>
              </a:rPr>
              <a:t>Áp dụng chọn lựa thuốc khởi đầu điều trị Tăng huyết áp trên bệnh nhân cụ thể</a:t>
            </a:r>
            <a:endParaRPr lang="en-VN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endParaRPr lang="en-VN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09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C44D-7268-406D-9E04-455B95387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88" y="726177"/>
            <a:ext cx="9971190" cy="751183"/>
          </a:xfrm>
        </p:spPr>
        <p:txBody>
          <a:bodyPr anchor="b">
            <a:noAutofit/>
          </a:bodyPr>
          <a:lstStyle/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 TRỊ TĂNG HUYẾT ÁP BẰNG THUỐC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F62521-7977-4912-9D52-E5D95E143034}"/>
              </a:ext>
            </a:extLst>
          </p:cNvPr>
          <p:cNvSpPr txBox="1"/>
          <p:nvPr/>
        </p:nvSpPr>
        <p:spPr>
          <a:xfrm>
            <a:off x="534894" y="2327509"/>
            <a:ext cx="850750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AutoNum type="alphaLcPeriod"/>
            </a:pPr>
            <a:r>
              <a:rPr lang="vi-VN" sz="24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Cá thể hoá trong chọn lựa thuốc khởi trị: </a:t>
            </a:r>
            <a:endParaRPr lang="en-US" sz="2400" b="1" dirty="0">
              <a:solidFill>
                <a:srgbClr val="C00000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vi-VN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dựa vào phân tầng nguy cơ, tổn thương cơ quan đích, </a:t>
            </a:r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vi-VN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yếu tố tim mạch và các bệnh lý – cơ địa kèm theo. </a:t>
            </a:r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b. C</a:t>
            </a:r>
            <a:r>
              <a:rPr lang="vi-VN" sz="24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ó thể lựa</a:t>
            </a:r>
            <a:r>
              <a:rPr lang="vi-VN" sz="2400" b="1" spc="-1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chọn một trong 5 nhóm để bắt đầu điều trị đơn trị liệu hoặc kết hợp thuốc: </a:t>
            </a:r>
            <a:endParaRPr lang="en-US" sz="2400" b="1" spc="-10" dirty="0">
              <a:solidFill>
                <a:srgbClr val="C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i="1" spc="-1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 </a:t>
            </a:r>
            <a:r>
              <a:rPr lang="vi-VN" sz="2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Thuốc lợi tiểu thiazides/thiazide-like, </a:t>
            </a:r>
            <a:endParaRPr lang="en-US" sz="2400" i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i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 </a:t>
            </a:r>
            <a:r>
              <a:rPr lang="vi-VN" sz="2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chẹn kênh canxi, </a:t>
            </a:r>
            <a:endParaRPr lang="en-US" sz="2400" i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i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 </a:t>
            </a:r>
            <a:r>
              <a:rPr lang="vi-VN" sz="2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ức chế men chuyển hoặc chẹn thụ thể angiotensin II</a:t>
            </a:r>
            <a:endParaRPr lang="en-US" sz="2400" i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i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 </a:t>
            </a:r>
            <a:r>
              <a:rPr lang="vi-VN" sz="2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chẹn beta giao cảm</a:t>
            </a:r>
            <a:endParaRPr lang="en-US" sz="2400" i="1" dirty="0">
              <a:effectLst/>
              <a:latin typeface="Arial" panose="020B0604020202020204" pitchFamily="34" charset="0"/>
              <a:ea typeface="Arial Unicode MS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6E6490-6497-4909-8E0A-A8D8028FC16D}"/>
              </a:ext>
            </a:extLst>
          </p:cNvPr>
          <p:cNvSpPr txBox="1"/>
          <p:nvPr/>
        </p:nvSpPr>
        <p:spPr>
          <a:xfrm>
            <a:off x="2131837" y="1641305"/>
            <a:ext cx="6096000" cy="522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vi-VN" sz="28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Nguyên tắc điều trị bằng thuốc</a:t>
            </a:r>
            <a:endParaRPr lang="en-US" sz="2800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Helvetica Neu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FFEEAA-77AF-4445-A695-46CEEC361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625454" y="2337744"/>
            <a:ext cx="3948933" cy="263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60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76FEF-243B-4BE0-B6F9-A44F9F24F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1F4F3-597B-4333-B120-1C12D0578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83EBE50-4356-412D-95A3-28EA5363B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883" y="129472"/>
            <a:ext cx="5193279" cy="659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67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3784A-FDC3-4748-890B-54945C70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277" y="734671"/>
            <a:ext cx="10155769" cy="704088"/>
          </a:xfrm>
        </p:spPr>
        <p:txBody>
          <a:bodyPr>
            <a:no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CHIẾN LƯỢC PHỐI HỢP </a:t>
            </a:r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ĐIỀU TRỊ THA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BẰNG THUỐC </a:t>
            </a:r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VNHA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F80EE5-FD02-4028-86B0-B4AA19EB8E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475"/>
          <a:stretch/>
        </p:blipFill>
        <p:spPr>
          <a:xfrm>
            <a:off x="1068043" y="1438759"/>
            <a:ext cx="10544239" cy="500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36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0C75C-3433-4FF5-8912-498C5211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" y="1161288"/>
            <a:ext cx="3806773" cy="452628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THẢO LUẬN 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CE96-A4CD-4793-BB29-0A3DD6C0B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4069" y="878900"/>
            <a:ext cx="7076140" cy="4992624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 NHÓM ĐƯA RA TOA THUỐC SẼ ĐIỀU TRỊ CHO NGƯỜI BỆNH 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 GIẢI THÍCH </a:t>
            </a:r>
          </a:p>
        </p:txBody>
      </p:sp>
    </p:spTree>
    <p:extLst>
      <p:ext uri="{BB962C8B-B14F-4D97-AF65-F5344CB8AC3E}">
        <p14:creationId xmlns:p14="http://schemas.microsoft.com/office/powerpoint/2010/main" val="1850203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9C1E7-2304-D34D-A533-3122EE2657A3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095837" y="351469"/>
            <a:ext cx="8572500" cy="8397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TOA THUỐC CỦA BN NÀY (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ý)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D6A3B-2EF0-334C-B762-FBEE046CDC0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12099" y="1645914"/>
            <a:ext cx="9224920" cy="2825750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Losartan/Amlodipine 50/5 mg 1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uống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Atorvastatin 20 mg 1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uống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Aspirin 81 mg 1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uống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Metformin 500 mg 1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x 2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uống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049916-CBAE-4A47-AA93-D8384362F8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66" r="10294" b="-2"/>
          <a:stretch/>
        </p:blipFill>
        <p:spPr>
          <a:xfrm>
            <a:off x="10181358" y="10"/>
            <a:ext cx="2010641" cy="305877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678A8DB-C43F-41F5-9B44-766872DD58F7}"/>
              </a:ext>
            </a:extLst>
          </p:cNvPr>
          <p:cNvSpPr/>
          <p:nvPr/>
        </p:nvSpPr>
        <p:spPr>
          <a:xfrm>
            <a:off x="1396059" y="5561384"/>
            <a:ext cx="878529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THẢO LUẬN VỀ TOA THUỐC NÀY</a:t>
            </a:r>
          </a:p>
        </p:txBody>
      </p:sp>
    </p:spTree>
    <p:extLst>
      <p:ext uri="{BB962C8B-B14F-4D97-AF65-F5344CB8AC3E}">
        <p14:creationId xmlns:p14="http://schemas.microsoft.com/office/powerpoint/2010/main" val="1535222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20667-D1F8-4EDE-9727-EE76FEECB82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6873" y="308744"/>
            <a:ext cx="11690118" cy="12732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NHỮNG VẤN ĐỀ CẦN LƯU Ý VỀ CA LÂM SÀNG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567B244-6434-4FEB-8772-0983F7B00B04}"/>
              </a:ext>
            </a:extLst>
          </p:cNvPr>
          <p:cNvSpPr txBox="1">
            <a:spLocks/>
          </p:cNvSpPr>
          <p:nvPr/>
        </p:nvSpPr>
        <p:spPr>
          <a:xfrm>
            <a:off x="740403" y="1890721"/>
            <a:ext cx="10515600" cy="3694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Chẩn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đoán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Phương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hay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xét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toa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ý. 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?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219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CAE85-8DC6-544F-999E-DDEB1DFD46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54820" y="326438"/>
            <a:ext cx="4571999" cy="8388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TỔNG KẾT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F4810-8117-B947-AF25-D3B1DA80DD2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6254" y="1919661"/>
            <a:ext cx="7919279" cy="377697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hoá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tất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BN THA</a:t>
            </a:r>
          </a:p>
          <a:p>
            <a:pPr>
              <a:lnSpc>
                <a:spcPct val="150000"/>
              </a:lnSpc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THA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tầng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kèm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áp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BCC3C-A215-4265-885A-90B058A327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00" r="20422" b="-1"/>
          <a:stretch/>
        </p:blipFill>
        <p:spPr>
          <a:xfrm>
            <a:off x="8991923" y="144468"/>
            <a:ext cx="3092155" cy="316948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18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E7A6C-7D8E-42EB-8102-93041E185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VN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HÀNH CHÍNH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C06E6A-939B-4248-BDE5-077B6E8D2053}"/>
              </a:ext>
            </a:extLst>
          </p:cNvPr>
          <p:cNvSpPr txBox="1">
            <a:spLocks/>
          </p:cNvSpPr>
          <p:nvPr/>
        </p:nvSpPr>
        <p:spPr>
          <a:xfrm>
            <a:off x="1376907" y="2385627"/>
            <a:ext cx="10509504" cy="29056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 nhân nam, 58 tuổi</a:t>
            </a:r>
          </a:p>
          <a:p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Giáo viên</a:t>
            </a:r>
          </a:p>
          <a:p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Địa chỉ: Quận 5, TPHCM</a:t>
            </a:r>
          </a:p>
          <a:p>
            <a:endParaRPr lang="en-VN" sz="2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V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Lý do khám: Đau đầu</a:t>
            </a:r>
          </a:p>
        </p:txBody>
      </p:sp>
    </p:spTree>
    <p:extLst>
      <p:ext uri="{BB962C8B-B14F-4D97-AF65-F5344CB8AC3E}">
        <p14:creationId xmlns:p14="http://schemas.microsoft.com/office/powerpoint/2010/main" val="242539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1C2C20-FB01-4C1A-98B5-2B3FF974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163021"/>
          </a:xfrm>
        </p:spPr>
        <p:txBody>
          <a:bodyPr anchor="b">
            <a:normAutofit/>
          </a:bodyPr>
          <a:lstStyle/>
          <a:p>
            <a:r>
              <a:rPr lang="en-VN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BỆNH SỬ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7A46411-DCD9-4655-BA43-AECFE5C95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46" y="2149797"/>
            <a:ext cx="10506457" cy="290568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tuần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nay,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buổi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sáng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yếu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gáy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lan,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ê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ẩm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tục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khoảng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ờ, không có tư thế làm tăng hay giảm 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nhân tự uống paracetamol nhưng không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nhìn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mờ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buồn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nôn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nôn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chóng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tê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mỏi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hay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yếu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liệt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chân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không đau ngực, không khó thở, không ngất, không sụt cân. </a:t>
            </a:r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285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91B231-29EF-499D-85CD-CD80AA6C7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282551"/>
          </a:xfrm>
        </p:spPr>
        <p:txBody>
          <a:bodyPr anchor="b">
            <a:normAutofit/>
          </a:bodyPr>
          <a:lstStyle/>
          <a:p>
            <a:r>
              <a:rPr lang="en-VN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TIỀN SỬ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61989B-93B2-434B-87C8-9C352ACAA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109" y="2166471"/>
            <a:ext cx="10141527" cy="4150929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Tăng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huyết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áp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5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.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Huyết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áp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cao nhất 160/100 mmHg. </a:t>
            </a: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có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điều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trị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với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thuốc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rõ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loại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tái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khám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đều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đã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ngưng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điều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trị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6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tháng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.</a:t>
            </a:r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3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tháng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nay, BN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thỉnh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thoảng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ngực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trái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lan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vai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gắng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sức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cảm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giác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đè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nặng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mỗi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cơn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kéo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dài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5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phút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giảm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đau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nghỉ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ngơi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. </a:t>
            </a:r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  <a:p>
            <a:pPr lvl="0">
              <a:lnSpc>
                <a:spcPct val="10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Không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ghi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nhận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tiền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căn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đái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tháo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đường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hen, COPD.</a:t>
            </a:r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BN</a:t>
            </a:r>
            <a:r>
              <a:rPr lang="vi-VN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có thói quen ăn mặn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.</a:t>
            </a: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Cha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bị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THA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50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tuổi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, tai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biến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mạch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máu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não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và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mất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năm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55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tuổi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.</a:t>
            </a:r>
            <a:endParaRPr lang="en-VN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792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7C1579-DDF9-2C4E-A09D-1B87D7AF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2425" y="582217"/>
            <a:ext cx="6565388" cy="1268958"/>
          </a:xfrm>
        </p:spPr>
        <p:txBody>
          <a:bodyPr anchor="b">
            <a:normAutofit/>
          </a:bodyPr>
          <a:lstStyle/>
          <a:p>
            <a:pPr algn="ctr"/>
            <a:r>
              <a:rPr lang="en-VN" sz="3200" dirty="0">
                <a:latin typeface="Helvetica" pitchFamily="2" charset="0"/>
              </a:rPr>
              <a:t>CÂU HỎI ÔN KIẾN THỨC </a:t>
            </a:r>
            <a:br>
              <a:rPr lang="en-US" sz="3200" dirty="0">
                <a:latin typeface="Helvetica" pitchFamily="2" charset="0"/>
              </a:rPr>
            </a:br>
            <a:r>
              <a:rPr lang="en-VN" sz="3200" dirty="0">
                <a:latin typeface="Helvetica" pitchFamily="2" charset="0"/>
              </a:rPr>
              <a:t>Y3</a:t>
            </a:r>
            <a:r>
              <a:rPr lang="en-US" sz="3200" dirty="0">
                <a:latin typeface="Helvetica" pitchFamily="2" charset="0"/>
              </a:rPr>
              <a:t> – Y4</a:t>
            </a:r>
            <a:endParaRPr lang="en-VN" sz="3200" dirty="0"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7161A-1967-4CA4-AF04-F5032949F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0" r="15626" b="-2"/>
          <a:stretch/>
        </p:blipFill>
        <p:spPr>
          <a:xfrm>
            <a:off x="295678" y="736854"/>
            <a:ext cx="3141526" cy="3207258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7FF69-980B-B04B-9E89-5C782CC38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180" y="2240371"/>
            <a:ext cx="8683812" cy="3387690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Sau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yếu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tố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?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hoặc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khảo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sát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yếu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tố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ở BN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?</a:t>
            </a:r>
            <a:endParaRPr lang="en-V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46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75D692-EF14-4CFC-A43D-6112A11C9F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31828" y="308095"/>
            <a:ext cx="4068849" cy="414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KHÁM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774DA9-620F-4F4C-AE81-9EB3622C66B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00560" y="1454655"/>
            <a:ext cx="11727099" cy="4148585"/>
          </a:xfrm>
        </p:spPr>
        <p:txBody>
          <a:bodyPr vert="horz" lIns="91440" tIns="45720" rIns="91440" bIns="45720" rtlCol="0">
            <a:noAutofit/>
          </a:bodyPr>
          <a:lstStyle/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Tỉnh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xúc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90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phút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HA 165/90 mmHg, NT 18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phút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nhiệt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37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Chiều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162 cm,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cân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nặng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88 kg. </a:t>
            </a:r>
          </a:p>
          <a:p>
            <a:pPr lvl="1">
              <a:lnSpc>
                <a:spcPct val="1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Chi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ấm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rõ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da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niêm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hồng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Xanthelasma (+).</a:t>
            </a: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Tĩnh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cổ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nổi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tư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thế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45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thổi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Mỏm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tim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T1, T2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rõ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90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phút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thổi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Rì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rào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phế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nang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phế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Bụng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Chiều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gan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11 cm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đòn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vị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00000"/>
              </a:lnSpc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3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C6E48-B28A-5B44-957B-E5E0C16E1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5433" y="443197"/>
            <a:ext cx="6234240" cy="740144"/>
          </a:xfrm>
        </p:spPr>
        <p:txBody>
          <a:bodyPr anchor="b">
            <a:normAutofit/>
          </a:bodyPr>
          <a:lstStyle/>
          <a:p>
            <a:r>
              <a:rPr lang="en-VN" sz="3600" dirty="0">
                <a:latin typeface="Helvetica" pitchFamily="2" charset="0"/>
              </a:rPr>
              <a:t>CÂU HỎI ÔN TẬP Y3-Y4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254-0027-9749-BA8D-025B2BE6A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971" y="2055327"/>
            <a:ext cx="7708986" cy="3776975"/>
          </a:xfrm>
        </p:spPr>
        <p:txBody>
          <a:bodyPr>
            <a:normAutofit/>
          </a:bodyPr>
          <a:lstStyle/>
          <a:p>
            <a:r>
              <a:rPr lang="en-VN" sz="2800" dirty="0">
                <a:latin typeface="Arial" panose="020B0604020202020204" pitchFamily="34" charset="0"/>
                <a:cs typeface="Arial" panose="020B0604020202020204" pitchFamily="34" charset="0"/>
              </a:rPr>
              <a:t>Đặt vấn đề</a:t>
            </a:r>
          </a:p>
          <a:p>
            <a:r>
              <a:rPr lang="en-VN" sz="2800" dirty="0">
                <a:latin typeface="Arial" panose="020B0604020202020204" pitchFamily="34" charset="0"/>
                <a:cs typeface="Arial" panose="020B0604020202020204" pitchFamily="34" charset="0"/>
              </a:rPr>
              <a:t>Chẩn đoán sơ bộ, chẩn đoán phân biệt</a:t>
            </a:r>
          </a:p>
          <a:p>
            <a:r>
              <a:rPr lang="en-VN" sz="2800" dirty="0">
                <a:latin typeface="Arial" panose="020B0604020202020204" pitchFamily="34" charset="0"/>
                <a:cs typeface="Arial" panose="020B0604020202020204" pitchFamily="34" charset="0"/>
              </a:rPr>
              <a:t>Đề nghị cận lâm sàng </a:t>
            </a:r>
          </a:p>
          <a:p>
            <a:pPr>
              <a:lnSpc>
                <a:spcPct val="100000"/>
              </a:lnSpc>
            </a:pPr>
            <a:r>
              <a:rPr lang="en-VN" sz="2800" dirty="0">
                <a:latin typeface="Arial" panose="020B0604020202020204" pitchFamily="34" charset="0"/>
                <a:cs typeface="Arial" panose="020B0604020202020204" pitchFamily="34" charset="0"/>
              </a:rPr>
              <a:t>Bệnh nhân có chỉ định tầm soát nguyên nhân THA không?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D77E09-37AD-4390-A074-269E1968F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65" r="12414" b="-1"/>
          <a:stretch/>
        </p:blipFill>
        <p:spPr>
          <a:xfrm>
            <a:off x="8641718" y="1594617"/>
            <a:ext cx="3086312" cy="31635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916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C6E48-B28A-5B44-957B-E5E0C16E1D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CÁC VẤN ĐỀ LÂM SÀNG </a:t>
            </a:r>
            <a:br>
              <a:rPr lang="en-US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CẦN GIẢI QUYẾT Ở BỆNH NHÂN NÀY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87194254-0027-9749-BA8D-025B2BE6A68F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9059" y="2269613"/>
            <a:ext cx="10168128" cy="369502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THA hay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Nguyên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THA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THA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Tổn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thương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đích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chứng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THA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tầng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nguy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rối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loạn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kèm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7484842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3D3522"/>
      </a:dk2>
      <a:lt2>
        <a:srgbClr val="E8E2E6"/>
      </a:lt2>
      <a:accent1>
        <a:srgbClr val="37B765"/>
      </a:accent1>
      <a:accent2>
        <a:srgbClr val="34BA2C"/>
      </a:accent2>
      <a:accent3>
        <a:srgbClr val="71B235"/>
      </a:accent3>
      <a:accent4>
        <a:srgbClr val="9CAA28"/>
      </a:accent4>
      <a:accent5>
        <a:srgbClr val="C79B3C"/>
      </a:accent5>
      <a:accent6>
        <a:srgbClr val="BF552D"/>
      </a:accent6>
      <a:hlink>
        <a:srgbClr val="908230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2699</TotalTime>
  <Words>1465</Words>
  <Application>Microsoft Macintosh PowerPoint</Application>
  <PresentationFormat>Widescreen</PresentationFormat>
  <Paragraphs>229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Helvetica</vt:lpstr>
      <vt:lpstr>Neue Haas Grotesk Text Pro</vt:lpstr>
      <vt:lpstr>Symbol</vt:lpstr>
      <vt:lpstr>Times New Roman</vt:lpstr>
      <vt:lpstr>AccentBoxVTI</vt:lpstr>
      <vt:lpstr>Ca Lâm Sàng ĐIỀU TRỊ TĂNG HUYẾT ÁP  Đối tượng : Y 6 </vt:lpstr>
      <vt:lpstr>MỤC TIÊU</vt:lpstr>
      <vt:lpstr>HÀNH CHÍNH</vt:lpstr>
      <vt:lpstr>BỆNH SỬ</vt:lpstr>
      <vt:lpstr>TIỀN SỬ</vt:lpstr>
      <vt:lpstr>CÂU HỎI ÔN KIẾN THỨC  Y3 – Y4</vt:lpstr>
      <vt:lpstr>KHÁM</vt:lpstr>
      <vt:lpstr>CÂU HỎI ÔN TẬP Y3-Y4</vt:lpstr>
      <vt:lpstr>CÁC VẤN ĐỀ LÂM SÀNG  CẦN GIẢI QUYẾT Ở BỆNH NHÂN NÀY </vt:lpstr>
      <vt:lpstr>CẬN LÂM SÀNG CỦA BỆNH NHÂN </vt:lpstr>
      <vt:lpstr>PowerPoint Presentation</vt:lpstr>
      <vt:lpstr>ĐIỆN TÂM ĐỒ </vt:lpstr>
      <vt:lpstr>PowerPoint Presentation</vt:lpstr>
      <vt:lpstr>2. Chẩn đoán xác định của bệnh nhân  </vt:lpstr>
      <vt:lpstr>PowerPoint Presentation</vt:lpstr>
      <vt:lpstr>PHÂN TẦNG NGUY CƠ Ở BN TĂNG HUYẾT ÁP</vt:lpstr>
      <vt:lpstr>PowerPoint Presentation</vt:lpstr>
      <vt:lpstr>PowerPoint Presentation</vt:lpstr>
      <vt:lpstr>ĐIỀU TRỊ KHÔNG DÙNG THUỐC</vt:lpstr>
      <vt:lpstr>ĐIỀU TRỊ TĂNG HUYẾT ÁP BẰNG THUỐC </vt:lpstr>
      <vt:lpstr>PowerPoint Presentation</vt:lpstr>
      <vt:lpstr>CHIẾN LƯỢC PHỐI HỢP ĐIỀU TRỊ THA BẰNG THUỐC VNHA 2018</vt:lpstr>
      <vt:lpstr>THẢO LUẬN </vt:lpstr>
      <vt:lpstr>TOA THUỐC CỦA BN NÀY (gợi ý)</vt:lpstr>
      <vt:lpstr>NHỮNG VẤN ĐỀ CẦN LƯU Ý VỀ CA LÂM SÀNG </vt:lpstr>
      <vt:lpstr>TỔNG KẾT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 LÂM SÀNG TĂNG HUYẾT ÁP</dc:title>
  <dc:creator>Nguyễn Ngọc Thanh Vân</dc:creator>
  <cp:lastModifiedBy>dr.si.nguyen@gmail.com</cp:lastModifiedBy>
  <cp:revision>21</cp:revision>
  <dcterms:created xsi:type="dcterms:W3CDTF">2021-07-24T03:58:34Z</dcterms:created>
  <dcterms:modified xsi:type="dcterms:W3CDTF">2021-11-07T10:15:18Z</dcterms:modified>
</cp:coreProperties>
</file>

<file path=docProps/thumbnail.jpeg>
</file>